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3b9168312_0_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63b9168312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3f252c46e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3f252c46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fc459ef9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fc459ef9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TP1:	Error, </a:t>
            </a:r>
            <a:r>
              <a:rPr lang="en"/>
              <a:t>Versatility, Degree of Rotation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TP2:	Melting Temperature, Durability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TP3:	Cost, Standard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TP4:	Force to Rotate, Adaptability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TP5:	Footprint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3f56aee24_5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3f56aee24_5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aa5dda1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4aa5dda1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4d2008a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4d2008a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3b9168312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3b916831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3b9168312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3b9168312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3f56aee2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3f56aee2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3f56aee24_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3f56aee24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3f56aee24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3f56aee24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b916831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3b916831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3f56aee24_9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3f56aee24_9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3f56aee2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3f56aee2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fc459ef9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fc459ef9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aa5dda1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4aa5dda1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3d3ae49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3d3ae49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3d3ae49c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3d3ae49c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3f252c46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3f252c46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fc459ef9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fc459ef9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fc459ef9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fc459ef9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15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65" name="Google Shape;65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6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72" name="Google Shape;72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4" y="4169150"/>
            <a:ext cx="745764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4" y="4169150"/>
            <a:ext cx="745764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727950" y="3146025"/>
            <a:ext cx="76881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Kadeja Alhossaini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Nathan Firor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Edwin Smith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Ethan Vieane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5445690" y="654096"/>
            <a:ext cx="2170800" cy="22086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4132" l="6119" r="7322" t="7939"/>
          <a:stretch/>
        </p:blipFill>
        <p:spPr>
          <a:xfrm>
            <a:off x="5761186" y="1029951"/>
            <a:ext cx="1539713" cy="154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>
            <p:ph type="ctrTitle"/>
          </p:nvPr>
        </p:nvSpPr>
        <p:spPr>
          <a:xfrm>
            <a:off x="729450" y="1322450"/>
            <a:ext cx="7688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SunTrac Design Team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" sz="2400">
                <a:latin typeface="Times New Roman"/>
                <a:ea typeface="Times New Roman"/>
                <a:cs typeface="Times New Roman"/>
                <a:sym typeface="Times New Roman"/>
              </a:rPr>
              <a:t>Presentation 3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727950" y="2480425"/>
            <a:ext cx="5407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06 November,</a:t>
            </a:r>
            <a:r>
              <a:rPr b="0" i="0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2019 - Northern Arizona University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Risk Trade-Off Analysis - Results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Smith 10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439" y="1843814"/>
            <a:ext cx="4967113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Testing Procedures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Smith 11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249" y="1305750"/>
            <a:ext cx="6371501" cy="33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Testing Procedures -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Final prototype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4’, 6’, and 8’ copper manifold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Force gauge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Oxy acetylene torch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Caliper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Low-carbon steel sample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Measuring tape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Hardness meter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Steel sample rod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Smith 12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5" name="Google Shape;245;p37"/>
          <p:cNvSpPr txBox="1"/>
          <p:nvPr/>
        </p:nvSpPr>
        <p:spPr>
          <a:xfrm>
            <a:off x="3038625" y="3306975"/>
            <a:ext cx="22095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Vieane 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00" y="1138600"/>
            <a:ext cx="6358750" cy="400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Budget Planning - Total Expenses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design: $815.59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(¼ High Fidelity Scale Model): $200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Travel: $100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Spare parts (15% total cost): $122.34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parts (20% total cost): $163.12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Total estimated: $1,401.05</a:t>
            </a:r>
            <a:endParaRPr u="sng"/>
          </a:p>
        </p:txBody>
      </p:sp>
      <p:sp>
        <p:nvSpPr>
          <p:cNvPr id="254" name="Google Shape;254;p38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Vieane 14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727650" y="1365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Thank You For Listening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727650" y="2235275"/>
            <a:ext cx="7688700" cy="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8097900" y="4704800"/>
            <a:ext cx="10461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680875" y="969500"/>
            <a:ext cx="1080600" cy="44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40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[1] 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Startseite, Z. (2019).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Gallery Method - Methodos @ TU Braunschweig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[online] Methodos.ik.ing.tu-bs.de. Available at: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https://methodos.ik.ing.tu-bs.de/methode/GalleryMethod.html [Accessed 7 Oct. 2019].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r>
              <a:rPr b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“Carr,” McMaster. [Online]. Available: https://www.mcmaster.com/. [Accessed: 08-Oct-2019].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Appendix A: Bill of Materials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&lt;Bill of Materials&gt;</a:t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75" y="1138599"/>
            <a:ext cx="8624850" cy="32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Appendix B: Full FMEA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50" y="535200"/>
            <a:ext cx="7449626" cy="44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Appendix C: Risk Trade Off Analysis Pt. 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416" y="535200"/>
            <a:ext cx="7382285" cy="45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Project Description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729450" y="1414475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task is to design a braze welding jig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compatible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with assembling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SunTrac’s 4’, 6’ and 8’ solar thermal pipe manifolds.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As a team we are to...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Create detailed drawings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Provide a 1:4 scaled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Build one full scale braze welding jig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Ensure design is easy to manufacture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SunTrac will take our drawings and build multiple braze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welding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jigs over the next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three years as they expand to a bigger facility.  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7700" y="612392"/>
            <a:ext cx="1758649" cy="3617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5991575" y="4318700"/>
            <a:ext cx="30909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1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Current 8’ Braze Welding Jig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Firor 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Appendix C: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Risk Trade Off Analysis Pt.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912" y="535200"/>
            <a:ext cx="7398175" cy="44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Appendix 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45"/>
          <p:cNvSpPr txBox="1"/>
          <p:nvPr>
            <p:ph idx="1" type="body"/>
          </p:nvPr>
        </p:nvSpPr>
        <p:spPr>
          <a:xfrm>
            <a:off x="727650" y="1265750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●"/>
            </a:pPr>
            <a:r>
              <a:rPr b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 to yield gear lock</a:t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TPI (Threads Per Inch)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= number of teeth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 =  half tooth thickness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n/d = 20teeth/2in = </a:t>
            </a:r>
            <a:r>
              <a:rPr b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TPI</a:t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𝜋/(2*2*P) = 𝜋/(2*10TPI) = </a:t>
            </a:r>
            <a:r>
              <a:rPr b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0.03925 in</a:t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∑M = 0 = F*L - FR *Rgear ==&gt;  F*L - Ac*σy*sin(20) *Rgear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= F * 48 in - 0.03925 in (72,800 Psi)*sin(20) * 2 in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Solving for F gives F = </a:t>
            </a:r>
            <a:r>
              <a:rPr b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108.7 lbf</a:t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CAD Assembly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Firor 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b="3446" l="32864" r="16869" t="0"/>
          <a:stretch/>
        </p:blipFill>
        <p:spPr>
          <a:xfrm>
            <a:off x="5789100" y="965600"/>
            <a:ext cx="2500501" cy="341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b="0" l="42967" r="17280" t="0"/>
          <a:stretch/>
        </p:blipFill>
        <p:spPr>
          <a:xfrm>
            <a:off x="3047775" y="965600"/>
            <a:ext cx="2138829" cy="36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2381550" y="4704800"/>
            <a:ext cx="3325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8 Foot Configured CAD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5707350" y="4308275"/>
            <a:ext cx="30909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3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Collapsed, Tilted 4 Foot Jig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2200700" y="3933413"/>
            <a:ext cx="833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2200700" y="2083550"/>
            <a:ext cx="612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Gear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760575" y="3173963"/>
            <a:ext cx="20739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Collapsible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Square Tubes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1585050" y="3553700"/>
            <a:ext cx="2138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Power Screws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547275" y="4264400"/>
            <a:ext cx="250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Spring Supported Foot Pedal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0" name="Google Shape;160;p27"/>
          <p:cNvCxnSpPr/>
          <p:nvPr/>
        </p:nvCxnSpPr>
        <p:spPr>
          <a:xfrm>
            <a:off x="2727750" y="2305500"/>
            <a:ext cx="1150200" cy="1071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7"/>
          <p:cNvCxnSpPr/>
          <p:nvPr/>
        </p:nvCxnSpPr>
        <p:spPr>
          <a:xfrm>
            <a:off x="2727750" y="3419675"/>
            <a:ext cx="720900" cy="810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7"/>
          <p:cNvCxnSpPr/>
          <p:nvPr/>
        </p:nvCxnSpPr>
        <p:spPr>
          <a:xfrm>
            <a:off x="2727750" y="3785138"/>
            <a:ext cx="639600" cy="1149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7"/>
          <p:cNvCxnSpPr/>
          <p:nvPr/>
        </p:nvCxnSpPr>
        <p:spPr>
          <a:xfrm>
            <a:off x="2767875" y="4151800"/>
            <a:ext cx="976800" cy="1257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7"/>
          <p:cNvCxnSpPr/>
          <p:nvPr/>
        </p:nvCxnSpPr>
        <p:spPr>
          <a:xfrm flipH="1" rot="10800000">
            <a:off x="2727750" y="4484750"/>
            <a:ext cx="898500" cy="27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7"/>
          <p:cNvSpPr txBox="1"/>
          <p:nvPr/>
        </p:nvSpPr>
        <p:spPr>
          <a:xfrm>
            <a:off x="1169000" y="2552700"/>
            <a:ext cx="1821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Aligning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Standoffs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>
            <a:off x="2727750" y="2759475"/>
            <a:ext cx="713700" cy="3045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27"/>
          <p:cNvSpPr txBox="1"/>
          <p:nvPr/>
        </p:nvSpPr>
        <p:spPr>
          <a:xfrm>
            <a:off x="760575" y="1310850"/>
            <a:ext cx="1967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Height: 10.85 ft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Footprint: 5.35 ft^2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Design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785350" y="1458900"/>
            <a:ext cx="76887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customer requirements are: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Safe to Operate (5)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Cost within budget (5)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Can fit a 4’, 6’, and 8’ copper manifold (5)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Standard or simple machined parts (4)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Fit within a 5’x5’ square (3)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Allow easy access to all copper joints (4)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Jig can rotate and lock at various angles (3)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Durable and Robust design (4)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Reliable design (4)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Alhossaini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5313750" y="2053775"/>
            <a:ext cx="2042700" cy="75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Times New Roman"/>
                <a:ea typeface="Times New Roman"/>
                <a:cs typeface="Times New Roman"/>
                <a:sym typeface="Times New Roman"/>
              </a:rPr>
              <a:t>Rated from 1-5, 5 being most important.</a:t>
            </a:r>
            <a:endParaRPr i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727650" y="569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Design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Alhossaini 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b="4339" l="0" r="0" t="14240"/>
          <a:stretch/>
        </p:blipFill>
        <p:spPr>
          <a:xfrm>
            <a:off x="966525" y="1660450"/>
            <a:ext cx="1817493" cy="304435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886900" y="4704800"/>
            <a:ext cx="20910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4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Existing 6’ Jig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2890225" y="2042625"/>
            <a:ext cx="1918800" cy="65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3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easy access to all copper joints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4">
            <a:alphaModFix/>
          </a:blip>
          <a:srcRect b="18373" l="27577" r="21606" t="18744"/>
          <a:stretch/>
        </p:blipFill>
        <p:spPr>
          <a:xfrm>
            <a:off x="5087050" y="1660450"/>
            <a:ext cx="1918804" cy="29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7134025" y="1958650"/>
            <a:ext cx="1918800" cy="1138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CR: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3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fit a 4’, 6’, and 8’ copper manifold</a:t>
            </a:r>
            <a:endParaRPr sz="13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ER: </a:t>
            </a:r>
            <a:r>
              <a:rPr lang="en" sz="13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Versatile (handles a number of compatible product variations)</a:t>
            </a:r>
            <a:endParaRPr sz="13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7" name="Google Shape;187;p29"/>
          <p:cNvCxnSpPr/>
          <p:nvPr/>
        </p:nvCxnSpPr>
        <p:spPr>
          <a:xfrm>
            <a:off x="2941975" y="3559050"/>
            <a:ext cx="1815300" cy="810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9"/>
          <p:cNvSpPr txBox="1"/>
          <p:nvPr/>
        </p:nvSpPr>
        <p:spPr>
          <a:xfrm>
            <a:off x="5019400" y="4659300"/>
            <a:ext cx="20541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5: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Prototype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727650" y="585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Design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727650" y="1441200"/>
            <a:ext cx="7688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Computational analysis to prove that CRs and ERs have been met: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Cost Analysis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Cost within budget, 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ER: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Cost (dollars) &lt; $1500]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limit is $1,500 and the total estimate is $1,401.05.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Footprint Analysis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Fit within a 5’x5’ square, 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ER: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Footprint (meters^2) &lt; 25 m^2]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jig is within a 3.11’x 3.5’ square, thus the area is 10.885 m^2.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Teeth on Gear Analysis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Jig can rotate and lock at various angles, 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ER: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Adaptable (Number of locking positions) &gt; 6 positions, Degree of Rotation (Radians) (2𝜫)]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The gear has more than 10 teeth which means that there are more than 10 locking positions and it can 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rotate 360° or 2𝜫 radians.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Parts Analysis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Standard or simple machined parts]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The bill of materials is made up of parts that can be bought from McMaster-Carr and/or machinable parts.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Alhossaini 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9450" y="550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Design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729450" y="1512075"/>
            <a:ext cx="7688700" cy="29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analytical analysis to prove the design will be successful: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Moment of Inertia on square vs cylindrical rods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Durable and Robust design]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moment of inertia on the square rods is greater therefore it has less chance of angular deflection when subjected to the same force.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I_square = 1/12*((b*h^3)o - (b*h^3)i) =  1/12*((3 in^4 - 2 in^4)o = </a:t>
            </a:r>
            <a:r>
              <a:rPr b="1" lang="en" sz="11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5.42 in^4</a:t>
            </a:r>
            <a:endParaRPr b="1" sz="11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I_cylinder = π/4(ro^4 - ri^4) = π/4(3 in^4 - 2 in^4) = </a:t>
            </a:r>
            <a:r>
              <a:rPr b="1" lang="en" sz="11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3.19 in^4</a:t>
            </a:r>
            <a:endParaRPr b="1" sz="11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Center of mass Analysis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Safe to Operate/Reliable design, 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ER: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Center of mass within the boundary (legs of the jig) &lt; 4’’from each side]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Through SolidWorks the center of mass is 46.77 inches from the ground, thus being within the safe limit.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Force to yield gear lock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CR: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Durable and Robust design, 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ER: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Force to Rotate (Newtons) &lt;130 lbf]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force required to lock the gear in position does not plastically deform the gear teeth.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our calculation in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Appendix 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the force applied on a 20 teeth gear is 108.7 lbf, therefore it will not deform.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Alhossaini 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FMEA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Smith 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1443400"/>
            <a:ext cx="6457942" cy="32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727650" y="60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Risk Trade-Off Analysis - Method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7763350" y="4704800"/>
            <a:ext cx="1380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Smith 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87" y="1677173"/>
            <a:ext cx="7878425" cy="288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